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8" r:id="rId4"/>
  </p:sldMasterIdLst>
  <p:notesMasterIdLst>
    <p:notesMasterId r:id="rId21"/>
  </p:notesMasterIdLst>
  <p:sldIdLst>
    <p:sldId id="257" r:id="rId5"/>
    <p:sldId id="262" r:id="rId6"/>
    <p:sldId id="263" r:id="rId7"/>
    <p:sldId id="264" r:id="rId8"/>
    <p:sldId id="265" r:id="rId9"/>
    <p:sldId id="273" r:id="rId10"/>
    <p:sldId id="266" r:id="rId11"/>
    <p:sldId id="274" r:id="rId12"/>
    <p:sldId id="275" r:id="rId13"/>
    <p:sldId id="267" r:id="rId14"/>
    <p:sldId id="272" r:id="rId15"/>
    <p:sldId id="268" r:id="rId16"/>
    <p:sldId id="270" r:id="rId17"/>
    <p:sldId id="269" r:id="rId18"/>
    <p:sldId id="271" r:id="rId19"/>
    <p:sldId id="276" r:id="rId2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A1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19" autoAdjust="0"/>
  </p:normalViewPr>
  <p:slideViewPr>
    <p:cSldViewPr snapToGrid="0">
      <p:cViewPr varScale="1">
        <p:scale>
          <a:sx n="113" d="100"/>
          <a:sy n="113" d="100"/>
        </p:scale>
        <p:origin x="5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376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6E590-1771-4674-B227-923AA624E112}" type="datetimeFigureOut">
              <a:rPr lang="en-AU" smtClean="0"/>
              <a:t>21/7/21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695BA-3F9D-4E3B-874B-D9CF83D75F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1393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A0C0817-A112-4847-8014-A94B7D2A4EA3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881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97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FF87CAB8-DCAE-46A5-AADA-B3FAD11A54E0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6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18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9C646AA-F36E-4540-911D-FFFC0A0EF24A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15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28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29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45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44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65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8CE86-875F-4587-BCF6-FA054AFC0D53}" type="datetime1">
              <a:rPr lang="en-US" smtClean="0"/>
              <a:pPr/>
              <a:t>7/21/21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73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F6FA2B21-3FCD-4721-B95C-427943F61125}" type="datetime1">
              <a:rPr lang="en-US" smtClean="0"/>
              <a:t>7/21/21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727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boutiqueheidi.myshopify.com/admin" TargetMode="Externa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garage79.com/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g"/><Relationship Id="rId4" Type="http://schemas.openxmlformats.org/officeDocument/2006/relationships/hyperlink" Target="http://www.boutiqueheidi.co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boutiqueheidi.myshopify.com/admin" TargetMode="Externa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404" y="1577340"/>
            <a:ext cx="6228950" cy="3703320"/>
          </a:xfrm>
        </p:spPr>
        <p:txBody>
          <a:bodyPr anchor="ctr">
            <a:normAutofit/>
          </a:bodyPr>
          <a:lstStyle/>
          <a:p>
            <a:r>
              <a:rPr lang="en-US" sz="6600" dirty="0">
                <a:solidFill>
                  <a:schemeClr val="tx2"/>
                </a:solidFill>
              </a:rPr>
              <a:t>ECOMMERCE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1864" y="1577340"/>
            <a:ext cx="2717172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r>
              <a:rPr lang="en-US" sz="2800" dirty="0">
                <a:solidFill>
                  <a:srgbClr val="FA1C4C"/>
                </a:solidFill>
              </a:rPr>
              <a:t>Heidi Jarvis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8" y="752028"/>
            <a:ext cx="5031630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Life Time Value </a:t>
            </a:r>
          </a:p>
          <a:p>
            <a:pPr marL="0" indent="0">
              <a:buNone/>
            </a:pPr>
            <a:r>
              <a:rPr lang="en-US" dirty="0"/>
              <a:t>Once you have the customers you want to ensure hold on to them. </a:t>
            </a:r>
          </a:p>
          <a:p>
            <a:r>
              <a:rPr lang="en-US" dirty="0"/>
              <a:t>Apps to calculate your LTV </a:t>
            </a:r>
          </a:p>
          <a:p>
            <a:r>
              <a:rPr lang="en-US" dirty="0"/>
              <a:t>Subscribers offers – discounts, new releases, sales, blogs, tips and advice </a:t>
            </a:r>
          </a:p>
          <a:p>
            <a:r>
              <a:rPr lang="en-US" dirty="0"/>
              <a:t>Rewards Programs  - reviews, purchases, referrals, social shares 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200CAB0-F620-4C7A-A599-3D4A99EE97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562" y="904262"/>
            <a:ext cx="6259712" cy="4052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58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5636993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Traffic</a:t>
            </a:r>
          </a:p>
          <a:p>
            <a:r>
              <a:rPr lang="en-US" dirty="0"/>
              <a:t>Advertising  - FB, Insta, Google</a:t>
            </a:r>
          </a:p>
          <a:p>
            <a:r>
              <a:rPr lang="en-US" dirty="0"/>
              <a:t>SEO</a:t>
            </a:r>
          </a:p>
          <a:p>
            <a:r>
              <a:rPr lang="en-US" dirty="0"/>
              <a:t>Referrals</a:t>
            </a:r>
          </a:p>
          <a:p>
            <a:r>
              <a:rPr lang="en-US" dirty="0"/>
              <a:t>Links on other’s websites </a:t>
            </a:r>
          </a:p>
          <a:p>
            <a:r>
              <a:rPr lang="en-US" dirty="0"/>
              <a:t>BLOG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662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418" y="801279"/>
            <a:ext cx="7576512" cy="44610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Integrations &amp; Automation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Social – FB, Insta, Messenger, Google shop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Reviews  - feed into the website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Customer Services enquires – chat, emails, social media comments integrates with Shopify and orders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Emails – welcome, abandonment cart, website browse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Accounting – feed everything into Xero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Google Analytics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Facebook Pixel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Payments Gateways – </a:t>
            </a:r>
            <a:r>
              <a:rPr lang="en-US" dirty="0" err="1"/>
              <a:t>afterpay</a:t>
            </a:r>
            <a:r>
              <a:rPr lang="en-US" dirty="0"/>
              <a:t>, </a:t>
            </a:r>
            <a:r>
              <a:rPr lang="en-US" dirty="0" err="1"/>
              <a:t>paypal</a:t>
            </a:r>
            <a:r>
              <a:rPr lang="en-US" dirty="0"/>
              <a:t>, google pay, shop pay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6701122" y="659331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55001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6701122" y="659331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60F95F8D-866E-47A1-90B3-FB834A815C50}"/>
              </a:ext>
            </a:extLst>
          </p:cNvPr>
          <p:cNvSpPr txBox="1">
            <a:spLocks/>
          </p:cNvSpPr>
          <p:nvPr/>
        </p:nvSpPr>
        <p:spPr>
          <a:xfrm>
            <a:off x="430364" y="847493"/>
            <a:ext cx="5869988" cy="47595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sz="4800" dirty="0"/>
              <a:t>Recommended Apps  </a:t>
            </a:r>
            <a:endParaRPr lang="en-US" dirty="0"/>
          </a:p>
          <a:p>
            <a:r>
              <a:rPr lang="en-US" sz="2900" dirty="0"/>
              <a:t>Stamped  - Reviews</a:t>
            </a:r>
          </a:p>
          <a:p>
            <a:r>
              <a:rPr lang="en-US" sz="2900" dirty="0"/>
              <a:t>Stamped Rewards – rewards program </a:t>
            </a:r>
          </a:p>
          <a:p>
            <a:r>
              <a:rPr lang="en-US" sz="2900" dirty="0"/>
              <a:t>Gorgias - Customer enquiries – chat, emails, social media comments integrates with Shopify and orders </a:t>
            </a:r>
          </a:p>
          <a:p>
            <a:r>
              <a:rPr lang="en-US" sz="2900" dirty="0"/>
              <a:t>Push Owl – push through special offers, sales</a:t>
            </a:r>
          </a:p>
          <a:p>
            <a:r>
              <a:rPr lang="en-US" sz="2900" dirty="0"/>
              <a:t>Klaviyo – emails &amp; </a:t>
            </a:r>
            <a:r>
              <a:rPr lang="en-US" sz="2900" dirty="0" err="1"/>
              <a:t>sms</a:t>
            </a:r>
            <a:endParaRPr lang="en-US" sz="2900" dirty="0"/>
          </a:p>
          <a:p>
            <a:r>
              <a:rPr lang="en-US" sz="2900" dirty="0"/>
              <a:t>Back in Stock – create sense of urgency</a:t>
            </a:r>
          </a:p>
          <a:p>
            <a:r>
              <a:rPr lang="en-US" sz="2900" dirty="0"/>
              <a:t>Gift Wrapping  - add to order at a $</a:t>
            </a:r>
          </a:p>
          <a:p>
            <a:r>
              <a:rPr lang="en-US" sz="2900" dirty="0" err="1"/>
              <a:t>HotJar</a:t>
            </a:r>
            <a:r>
              <a:rPr lang="en-US" sz="2900" dirty="0"/>
              <a:t> – see customers behavior </a:t>
            </a:r>
          </a:p>
          <a:p>
            <a:r>
              <a:rPr lang="en-US" sz="2900" dirty="0"/>
              <a:t>Australia Post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085787FB-9F01-4036-9B22-7F10F8330D42}"/>
              </a:ext>
            </a:extLst>
          </p:cNvPr>
          <p:cNvSpPr txBox="1">
            <a:spLocks/>
          </p:cNvSpPr>
          <p:nvPr/>
        </p:nvSpPr>
        <p:spPr>
          <a:xfrm>
            <a:off x="6521650" y="906189"/>
            <a:ext cx="6158610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sz="2500" dirty="0"/>
              <a:t>Other apps  </a:t>
            </a:r>
          </a:p>
          <a:p>
            <a:pPr marL="0" indent="0">
              <a:buNone/>
            </a:pPr>
            <a:r>
              <a:rPr lang="en-US" dirty="0"/>
              <a:t>Use apps/plugins automate and stop repetitive tasks</a:t>
            </a:r>
          </a:p>
          <a:p>
            <a:r>
              <a:rPr lang="en-US" dirty="0"/>
              <a:t>Products, Digital Products &amp; Ticketing</a:t>
            </a:r>
          </a:p>
          <a:p>
            <a:r>
              <a:rPr lang="en-US" dirty="0"/>
              <a:t>Sales &amp; Marketing</a:t>
            </a:r>
          </a:p>
          <a:p>
            <a:r>
              <a:rPr lang="en-US" dirty="0"/>
              <a:t>Conversion </a:t>
            </a:r>
          </a:p>
          <a:p>
            <a:r>
              <a:rPr lang="en-US" dirty="0"/>
              <a:t>Shipping &amp; Fulfillment </a:t>
            </a:r>
          </a:p>
          <a:p>
            <a:r>
              <a:rPr lang="en-US" dirty="0"/>
              <a:t>Store management 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6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Examples </a:t>
            </a:r>
            <a:endParaRPr lang="en-US" b="1" dirty="0">
              <a:solidFill>
                <a:srgbClr val="FF0066"/>
              </a:solidFill>
            </a:endParaRP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381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6158610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Point of Sale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Depends on the amount of products and inventory setup , if we did we would have something that worked with </a:t>
            </a:r>
            <a:r>
              <a:rPr lang="en-US" dirty="0" err="1"/>
              <a:t>shopify</a:t>
            </a:r>
            <a:r>
              <a:rPr lang="en-US" dirty="0"/>
              <a:t>. We have used a traditional EFTPOS &amp; </a:t>
            </a:r>
            <a:r>
              <a:rPr lang="en-US" dirty="0" err="1"/>
              <a:t>paypal</a:t>
            </a:r>
            <a:r>
              <a:rPr lang="en-US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Manually enter phone orders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Square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Paypal</a:t>
            </a:r>
            <a:r>
              <a:rPr lang="en-US" dirty="0"/>
              <a:t> card reader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6701122" y="659331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57231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r>
              <a:rPr lang="en-US" dirty="0"/>
              <a:t> 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5636993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How </a:t>
            </a:r>
          </a:p>
          <a:p>
            <a:r>
              <a:rPr lang="en-US" dirty="0"/>
              <a:t>Shopify support chat – really helpfully, community forums</a:t>
            </a:r>
          </a:p>
          <a:p>
            <a:r>
              <a:rPr lang="en-US" dirty="0"/>
              <a:t>Upwork – for graphic designs, customer service, accounting, website development, SEO and FB advertising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86627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r>
              <a:rPr lang="en-US" dirty="0"/>
              <a:t> 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5636993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QUESITONS?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235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r>
              <a:rPr lang="en-US" dirty="0"/>
              <a:t> </a:t>
            </a:r>
            <a:endParaRPr lang="en-AU" dirty="0"/>
          </a:p>
        </p:txBody>
      </p:sp>
      <p:pic>
        <p:nvPicPr>
          <p:cNvPr id="6" name="Content Placeholder 5" descr="A white background with red text&#10;&#10;Description automatically generated with low confidence">
            <a:hlinkClick r:id="rId2"/>
            <a:extLst>
              <a:ext uri="{FF2B5EF4-FFF2-40B4-BE49-F238E27FC236}">
                <a16:creationId xmlns:a16="http://schemas.microsoft.com/office/drawing/2014/main" id="{E8C9A318-7E42-438D-995E-A3E1314060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1087" y="2258567"/>
            <a:ext cx="3879053" cy="1241297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 </a:t>
            </a:r>
            <a:endParaRPr lang="en-AU" dirty="0"/>
          </a:p>
        </p:txBody>
      </p:sp>
      <p:pic>
        <p:nvPicPr>
          <p:cNvPr id="8" name="Picture 7" descr="A picture containing diagram&#10;&#10;Description automatically generated">
            <a:hlinkClick r:id="rId4"/>
            <a:extLst>
              <a:ext uri="{FF2B5EF4-FFF2-40B4-BE49-F238E27FC236}">
                <a16:creationId xmlns:a16="http://schemas.microsoft.com/office/drawing/2014/main" id="{67E5A683-7047-4F18-8768-AA00BBD4C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51529" y="2187702"/>
            <a:ext cx="5396948" cy="124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693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r>
              <a:rPr lang="en-US" dirty="0"/>
              <a:t> 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6" y="752028"/>
            <a:ext cx="6384853" cy="43573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500" dirty="0"/>
              <a:t>Platforms </a:t>
            </a:r>
            <a:br>
              <a:rPr lang="en-US" sz="3200" dirty="0"/>
            </a:br>
            <a:br>
              <a:rPr lang="en-US" sz="3000" dirty="0"/>
            </a:br>
            <a:r>
              <a:rPr lang="en-US" sz="2200" dirty="0"/>
              <a:t>Big Cartel  </a:t>
            </a:r>
          </a:p>
          <a:p>
            <a:r>
              <a:rPr lang="en-US" dirty="0"/>
              <a:t>Basic &amp; low costs</a:t>
            </a:r>
          </a:p>
          <a:p>
            <a:r>
              <a:rPr lang="en-US" dirty="0"/>
              <a:t>Very easy to use</a:t>
            </a:r>
          </a:p>
          <a:p>
            <a:r>
              <a:rPr lang="en-US" dirty="0"/>
              <a:t>great for starters or small about products</a:t>
            </a:r>
          </a:p>
          <a:p>
            <a:pPr marL="0" indent="0">
              <a:buNone/>
            </a:pPr>
            <a:br>
              <a:rPr lang="en-US" sz="2200" dirty="0"/>
            </a:br>
            <a:r>
              <a:rPr lang="en-US" sz="2200" dirty="0"/>
              <a:t>Shopify</a:t>
            </a:r>
          </a:p>
          <a:p>
            <a:r>
              <a:rPr lang="en-US" dirty="0"/>
              <a:t>Advanced &amp; higher costs</a:t>
            </a:r>
          </a:p>
          <a:p>
            <a:r>
              <a:rPr lang="en-US" dirty="0"/>
              <a:t>Easy to integrate with emails, social media</a:t>
            </a:r>
          </a:p>
          <a:p>
            <a:r>
              <a:rPr lang="en-US" dirty="0"/>
              <a:t>Large range of plugs/apps to add </a:t>
            </a:r>
          </a:p>
          <a:p>
            <a:r>
              <a:rPr lang="en-US" dirty="0"/>
              <a:t>Provides detailed reporting </a:t>
            </a:r>
          </a:p>
          <a:p>
            <a:endParaRPr lang="en-AU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31A26026-02E8-400F-9A7E-D9283B810F8A}"/>
              </a:ext>
            </a:extLst>
          </p:cNvPr>
          <p:cNvSpPr txBox="1">
            <a:spLocks/>
          </p:cNvSpPr>
          <p:nvPr/>
        </p:nvSpPr>
        <p:spPr>
          <a:xfrm>
            <a:off x="7870045" y="0"/>
            <a:ext cx="6158610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sz="3000" dirty="0"/>
              <a:t>Other options </a:t>
            </a:r>
          </a:p>
          <a:p>
            <a:r>
              <a:rPr lang="en-AU" dirty="0"/>
              <a:t>Big Commerce</a:t>
            </a:r>
          </a:p>
          <a:p>
            <a:r>
              <a:rPr lang="en-AU" dirty="0"/>
              <a:t>Square Online</a:t>
            </a:r>
          </a:p>
          <a:p>
            <a:r>
              <a:rPr lang="en-AU" dirty="0" err="1"/>
              <a:t>Wix</a:t>
            </a:r>
            <a:endParaRPr lang="en-AU" dirty="0"/>
          </a:p>
          <a:p>
            <a:r>
              <a:rPr lang="en-AU" dirty="0"/>
              <a:t>WooCommerce</a:t>
            </a:r>
          </a:p>
          <a:p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B0F6C1-B351-4928-B95A-BB5760BCC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7578" y="5417064"/>
            <a:ext cx="5895343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69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ECOMMERCE 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4909445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000" dirty="0"/>
              <a:t>Home Page Aims</a:t>
            </a:r>
          </a:p>
          <a:p>
            <a:r>
              <a:rPr lang="en-US" dirty="0"/>
              <a:t>Communicate why your brand and your products are valuable </a:t>
            </a:r>
          </a:p>
          <a:p>
            <a:r>
              <a:rPr lang="en-US" dirty="0"/>
              <a:t>Why customers cant live without them</a:t>
            </a:r>
          </a:p>
          <a:p>
            <a:r>
              <a:rPr lang="en-US" dirty="0"/>
              <a:t>Handle any objections, such as returns, too expensive, quality, can I buy it else where 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AU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A73403C8-48A1-4787-8E6D-825346F560FB}"/>
              </a:ext>
            </a:extLst>
          </p:cNvPr>
          <p:cNvSpPr txBox="1">
            <a:spLocks/>
          </p:cNvSpPr>
          <p:nvPr/>
        </p:nvSpPr>
        <p:spPr>
          <a:xfrm>
            <a:off x="6427745" y="752028"/>
            <a:ext cx="6158610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anose="05020102010507070707" pitchFamily="18" charset="2"/>
              <a:buNone/>
            </a:pPr>
            <a:r>
              <a:rPr lang="en-US" sz="3000" dirty="0"/>
              <a:t>How</a:t>
            </a:r>
          </a:p>
          <a:p>
            <a:r>
              <a:rPr lang="en-US" dirty="0"/>
              <a:t>Through testimonials</a:t>
            </a:r>
          </a:p>
          <a:p>
            <a:r>
              <a:rPr lang="en-US" dirty="0"/>
              <a:t>Special offers – FOMO</a:t>
            </a:r>
          </a:p>
          <a:p>
            <a:r>
              <a:rPr lang="en-US" dirty="0"/>
              <a:t>Return Policy</a:t>
            </a:r>
          </a:p>
          <a:p>
            <a:r>
              <a:rPr lang="en-US" dirty="0"/>
              <a:t>Unique Selling Points </a:t>
            </a:r>
          </a:p>
          <a:p>
            <a:r>
              <a:rPr lang="en-US" dirty="0"/>
              <a:t>Your Unique Story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9352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6158610" cy="4204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Checklist</a:t>
            </a:r>
          </a:p>
          <a:p>
            <a:pPr marL="0" indent="0">
              <a:buNone/>
            </a:pPr>
            <a:r>
              <a:rPr lang="en-US" dirty="0"/>
              <a:t>In the following order: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Discount for first time customers  - banner advert and pop up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Menu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Banner showcasing products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Testimonials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Key products you want to sell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Product collections / categories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3 points – Returns, USP</a:t>
            </a:r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6701365" y="1263013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Testimonials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Instagram Feed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 err="1"/>
              <a:t>Enews</a:t>
            </a:r>
            <a:r>
              <a:rPr lang="en-US" sz="1900" dirty="0"/>
              <a:t> sign up 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BLOG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900" dirty="0"/>
              <a:t>Footer – includes Other information such as about us, shipping, returns, FAQs,  </a:t>
            </a:r>
            <a:r>
              <a:rPr lang="en-US" sz="1900" dirty="0" err="1"/>
              <a:t>stockists</a:t>
            </a:r>
            <a:r>
              <a:rPr lang="en-US" sz="1900" dirty="0"/>
              <a:t>, contact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900" dirty="0"/>
          </a:p>
          <a:p>
            <a:pPr marL="0" indent="0">
              <a:buNone/>
            </a:pPr>
            <a:r>
              <a:rPr lang="en-US" sz="1600" b="1" dirty="0">
                <a:solidFill>
                  <a:srgbClr val="FF006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Examples </a:t>
            </a:r>
            <a:endParaRPr lang="en-US" sz="1900" dirty="0"/>
          </a:p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36239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581192" y="906190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dirty="0"/>
              <a:t>Pages Checklist</a:t>
            </a:r>
            <a:endParaRPr lang="en-US" sz="3200" b="0" i="0" dirty="0">
              <a:solidFill>
                <a:srgbClr val="555555"/>
              </a:solidFill>
              <a:effectLst/>
              <a:latin typeface="Nimbus-Sans"/>
            </a:endParaRP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Home &amp; About Page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Category and Product Pages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Blog Posts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Contact Us Page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FAQ Page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Shipping, Returns, &amp; Refund Policy Pages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Terms &amp; Conditions Page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/>
              <a:t>Privacy Policy Page</a:t>
            </a:r>
          </a:p>
          <a:p>
            <a:pPr algn="l" fontAlgn="base">
              <a:buFont typeface="Wingdings" panose="05000000000000000000" pitchFamily="2" charset="2"/>
              <a:buChar char="q"/>
            </a:pPr>
            <a:r>
              <a:rPr lang="en-US" sz="2100" dirty="0" err="1"/>
              <a:t>Finalise</a:t>
            </a:r>
            <a:r>
              <a:rPr lang="en-US" sz="2100" dirty="0"/>
              <a:t> Header and Footer Navigation</a:t>
            </a:r>
          </a:p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29851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r>
              <a:rPr lang="en-US" dirty="0"/>
              <a:t> 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1000390"/>
            <a:ext cx="6158610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/>
              <a:t>BLOG</a:t>
            </a:r>
          </a:p>
          <a:p>
            <a:pPr algn="l" fontAlgn="base">
              <a:buFont typeface="Wingdings" panose="05000000000000000000" pitchFamily="2" charset="2"/>
              <a:buChar char="§"/>
            </a:pPr>
            <a:r>
              <a:rPr lang="en-US" sz="1900" dirty="0"/>
              <a:t>A great way to implement those frequently-searched keyword phrases into your site </a:t>
            </a:r>
          </a:p>
          <a:p>
            <a:pPr algn="l" fontAlgn="base">
              <a:buFont typeface="Wingdings" panose="05000000000000000000" pitchFamily="2" charset="2"/>
              <a:buChar char="§"/>
            </a:pPr>
            <a:r>
              <a:rPr lang="en-US" sz="1900" dirty="0"/>
              <a:t>Sets your business up as a thought-leader in your industry</a:t>
            </a:r>
          </a:p>
          <a:p>
            <a:pPr algn="l" fontAlgn="base">
              <a:buFont typeface="Wingdings" panose="05000000000000000000" pitchFamily="2" charset="2"/>
              <a:buChar char="§"/>
            </a:pPr>
            <a:r>
              <a:rPr lang="en-US" sz="1900" dirty="0"/>
              <a:t>Promote your business’s blog via social media for additional exposure</a:t>
            </a:r>
          </a:p>
          <a:p>
            <a:pPr algn="l" fontAlgn="base">
              <a:buFont typeface="Wingdings" panose="05000000000000000000" pitchFamily="2" charset="2"/>
              <a:buChar char="§"/>
            </a:pPr>
            <a:r>
              <a:rPr lang="en-US" sz="1900" dirty="0"/>
              <a:t>Engage with Customers and can include in </a:t>
            </a:r>
            <a:r>
              <a:rPr lang="en-US" sz="1900" dirty="0" err="1"/>
              <a:t>enews</a:t>
            </a:r>
            <a:r>
              <a:rPr lang="en-US" sz="1900" dirty="0"/>
              <a:t> &amp; on website </a:t>
            </a:r>
          </a:p>
          <a:p>
            <a:pPr algn="l" fontAlgn="base">
              <a:buFont typeface="Wingdings" panose="05000000000000000000" pitchFamily="2" charset="2"/>
              <a:buChar char="§"/>
            </a:pPr>
            <a:r>
              <a:rPr lang="en-US" sz="1900" dirty="0"/>
              <a:t>Adds Value to your brand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6701122" y="659331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6505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 </a:t>
            </a:r>
            <a:endParaRPr lang="en-AU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DCDBE5-7526-43A0-A058-D3E20DB0D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6158610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Aims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Make sure it is as easy as possible to purchase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Check out is simple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Questions &amp; objections are addressed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Ensure a purchase is made within 2-3 visits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Increase order value - $100+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Life Time Value of Customers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6701122" y="659331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29973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6F610-38CC-46A8-8705-6E26D0312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EcomMERCE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EF0FF-00A6-4CBF-ADFC-5EF8C9CBA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HEIDI JARVIS </a:t>
            </a:r>
            <a:endParaRPr lang="en-AU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D8F6C18E-8C9D-4980-9557-D1FD1A61BFEB}"/>
              </a:ext>
            </a:extLst>
          </p:cNvPr>
          <p:cNvSpPr txBox="1">
            <a:spLocks/>
          </p:cNvSpPr>
          <p:nvPr/>
        </p:nvSpPr>
        <p:spPr>
          <a:xfrm>
            <a:off x="6701122" y="659331"/>
            <a:ext cx="4809006" cy="4204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 startAt="8"/>
            </a:pPr>
            <a:endParaRPr lang="en-AU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4785C4-BD4F-42F9-9A16-DB4C9247AC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8537" y="906189"/>
            <a:ext cx="5414176" cy="3325929"/>
          </a:xfrm>
          <a:prstGeom prst="rect">
            <a:avLst/>
          </a:prstGeom>
        </p:spPr>
      </p:pic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A384BEE1-0A5A-466E-A558-8EDF6E185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007" y="752028"/>
            <a:ext cx="6158610" cy="420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Sales Funnels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TOF – new through advertising, search, BLOG or referral. This is where you sell your value why they cant live without your brand, emotional connection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MOF – had some exposure, still hesitant need convincing with different products, more detailed information, UGC, how to use the product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BOF – need motivation, such as discount, sales opportunity, limited time offer, new products or further objection handling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263613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FC1A7B"/>
      </a:accent2>
      <a:accent3>
        <a:srgbClr val="FF99FF"/>
      </a:accent3>
      <a:accent4>
        <a:srgbClr val="969FA7"/>
      </a:accent4>
      <a:accent5>
        <a:srgbClr val="EBEBEB"/>
      </a:accent5>
      <a:accent6>
        <a:srgbClr val="EBEBEB"/>
      </a:accent6>
      <a:hlink>
        <a:srgbClr val="EBEBEB"/>
      </a:hlink>
      <a:folHlink>
        <a:srgbClr val="EBEBEB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E34A532A-EA0D-41F9-B458-AF9358EF2F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9927E4-E194-47BE-91C2-B87D50CF51D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92E9E5-79AF-4029-8FCA-9C327D54FD8F}">
  <ds:schemaRefs>
    <ds:schemaRef ds:uri="http://www.w3.org/XML/1998/namespace"/>
    <ds:schemaRef ds:uri="http://schemas.microsoft.com/office/2006/documentManagement/types"/>
    <ds:schemaRef ds:uri="http://purl.org/dc/terms/"/>
    <ds:schemaRef ds:uri="16c05727-aa75-4e4a-9b5f-8a80a1165891"/>
    <ds:schemaRef ds:uri="http://schemas.microsoft.com/office/2006/metadata/properties"/>
    <ds:schemaRef ds:uri="71af3243-3dd4-4a8d-8c0d-dd76da1f02a5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1705</TotalTime>
  <Words>712</Words>
  <Application>Microsoft Macintosh PowerPoint</Application>
  <PresentationFormat>Widescreen</PresentationFormat>
  <Paragraphs>155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Calibri</vt:lpstr>
      <vt:lpstr>Gill Sans MT</vt:lpstr>
      <vt:lpstr>Nimbus-Sans</vt:lpstr>
      <vt:lpstr>Wingdings</vt:lpstr>
      <vt:lpstr>Wingdings 2</vt:lpstr>
      <vt:lpstr>Dividend</vt:lpstr>
      <vt:lpstr>ECOMMERCE </vt:lpstr>
      <vt:lpstr>EcomMERCE </vt:lpstr>
      <vt:lpstr>EcomMERCE </vt:lpstr>
      <vt:lpstr>ECOMMERCE </vt:lpstr>
      <vt:lpstr>EcomMERCE</vt:lpstr>
      <vt:lpstr>EcomMERCE</vt:lpstr>
      <vt:lpstr>EcomMERCE </vt:lpstr>
      <vt:lpstr>EcomMERCE</vt:lpstr>
      <vt:lpstr>EcomMERCE</vt:lpstr>
      <vt:lpstr>EcomMERCE</vt:lpstr>
      <vt:lpstr>EcomMERCE</vt:lpstr>
      <vt:lpstr>EcomMERCE</vt:lpstr>
      <vt:lpstr>EcomMERCE</vt:lpstr>
      <vt:lpstr>EcomMERCE</vt:lpstr>
      <vt:lpstr>EcomMERCE </vt:lpstr>
      <vt:lpstr>EcomMERCE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ECOM</dc:title>
  <dc:creator>Heidi Jarvis</dc:creator>
  <cp:lastModifiedBy>Samantha Davies</cp:lastModifiedBy>
  <cp:revision>14</cp:revision>
  <cp:lastPrinted>2021-07-21T04:24:20Z</cp:lastPrinted>
  <dcterms:created xsi:type="dcterms:W3CDTF">2021-07-19T23:30:37Z</dcterms:created>
  <dcterms:modified xsi:type="dcterms:W3CDTF">2021-07-21T04:24:54Z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